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6858000" cy="9906000" type="A4"/>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852" userDrawn="1">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15" autoAdjust="0"/>
    <p:restoredTop sz="94660"/>
  </p:normalViewPr>
  <p:slideViewPr>
    <p:cSldViewPr snapToGrid="0">
      <p:cViewPr>
        <p:scale>
          <a:sx n="100" d="100"/>
          <a:sy n="100" d="100"/>
        </p:scale>
        <p:origin x="-2046" y="276"/>
      </p:cViewPr>
      <p:guideLst>
        <p:guide orient="horz" pos="852"/>
        <p:guide pos="2160"/>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05392354"/>
      </p:ext>
    </p:extLst>
  </p:cSld>
  <p:clrMapOvr>
    <a:masterClrMapping/>
  </p:clrMapOvr>
  <p:extLst>
    <p:ext uri="{DCECCB84-F9BA-43D5-87BE-67443E8EF086}">
      <p15:sldGuideLst xmlns="" xmlns:p15="http://schemas.microsoft.com/office/powerpoint/2012/main">
        <p15:guide id="1" orient="horz" pos="5955"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31789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orient="horz" pos="285" userDrawn="1">
          <p15:clr>
            <a:srgbClr val="F26B43"/>
          </p15:clr>
        </p15:guide>
        <p15:guide id="2" pos="346" userDrawn="1">
          <p15:clr>
            <a:srgbClr val="F26B43"/>
          </p15:clr>
        </p15:guide>
        <p15:guide id="3" pos="3974"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c 9">
            <a:extLst>
              <a:ext uri="{FF2B5EF4-FFF2-40B4-BE49-F238E27FC236}">
                <a16:creationId xmlns="" xmlns:a16="http://schemas.microsoft.com/office/drawing/2014/main" id="{C4FF512C-2A48-FEE3-2F18-4839A66B98CA}"/>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553838" y="294635"/>
            <a:ext cx="1728192" cy="550516"/>
          </a:xfrm>
          <a:prstGeom prst="rect">
            <a:avLst/>
          </a:prstGeom>
        </p:spPr>
      </p:pic>
      <p:sp>
        <p:nvSpPr>
          <p:cNvPr id="3" name="TextBox 2">
            <a:extLst>
              <a:ext uri="{FF2B5EF4-FFF2-40B4-BE49-F238E27FC236}">
                <a16:creationId xmlns="" xmlns:a16="http://schemas.microsoft.com/office/drawing/2014/main" id="{294ED362-8982-48E4-D3B8-3879EF049A26}"/>
              </a:ext>
            </a:extLst>
          </p:cNvPr>
          <p:cNvSpPr txBox="1"/>
          <p:nvPr/>
        </p:nvSpPr>
        <p:spPr>
          <a:xfrm>
            <a:off x="4471745" y="410578"/>
            <a:ext cx="1836979" cy="318630"/>
          </a:xfrm>
          <a:prstGeom prst="roundRect">
            <a:avLst>
              <a:gd name="adj" fmla="val 50000"/>
            </a:avLst>
          </a:prstGeom>
          <a:solidFill>
            <a:srgbClr val="00B0F0"/>
          </a:solidFill>
        </p:spPr>
        <p:txBody>
          <a:bodyPr wrap="square" lIns="72000" tIns="36000" rIns="72000" bIns="36000" rtlCol="0" anchor="ctr" anchorCtr="0">
            <a:spAutoFit/>
          </a:bodyPr>
          <a:lstStyle/>
          <a:p>
            <a:pPr algn="ctr" defTabSz="1760969">
              <a:defRPr/>
            </a:pPr>
            <a:r>
              <a:rPr lang="en-US" sz="1000" dirty="0">
                <a:solidFill>
                  <a:schemeClr val="bg1"/>
                </a:solidFill>
                <a:latin typeface="Golos Text" panose="020B0503020202020204" pitchFamily="34" charset="0"/>
                <a:ea typeface="Golos Text" panose="020B0503020202020204" pitchFamily="34" charset="0"/>
              </a:rPr>
              <a:t>WWW.NALOG.GOV.RU</a:t>
            </a:r>
            <a:endParaRPr lang="ru-RU" sz="1000" dirty="0">
              <a:solidFill>
                <a:schemeClr val="bg1"/>
              </a:solidFill>
              <a:latin typeface="Golos Text" panose="020B0503020202020204" pitchFamily="34" charset="0"/>
              <a:ea typeface="Golos Text" panose="020B0503020202020204" pitchFamily="34" charset="0"/>
            </a:endParaRPr>
          </a:p>
        </p:txBody>
      </p:sp>
      <p:pic>
        <p:nvPicPr>
          <p:cNvPr id="4" name="Graphic 3">
            <a:extLst>
              <a:ext uri="{FF2B5EF4-FFF2-40B4-BE49-F238E27FC236}">
                <a16:creationId xmlns="" xmlns:a16="http://schemas.microsoft.com/office/drawing/2014/main" id="{4376FE2D-5AE0-BB62-B940-64E3D8A3C2AB}"/>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4598328" y="8549055"/>
            <a:ext cx="1775445" cy="1179576"/>
          </a:xfrm>
          <a:prstGeom prst="rect">
            <a:avLst/>
          </a:prstGeom>
        </p:spPr>
      </p:pic>
      <p:pic>
        <p:nvPicPr>
          <p:cNvPr id="5" name="Graphic 4">
            <a:extLst>
              <a:ext uri="{FF2B5EF4-FFF2-40B4-BE49-F238E27FC236}">
                <a16:creationId xmlns="" xmlns:a16="http://schemas.microsoft.com/office/drawing/2014/main" id="{7669B014-BCE9-3987-189E-8E46155C579C}"/>
              </a:ext>
            </a:extLst>
          </p:cNvPr>
          <p:cNvPicPr>
            <a:picLocks noChangeAspect="1"/>
          </p:cNvPicPr>
          <p:nvPr/>
        </p:nvPicPr>
        <p:blipFill>
          <a:blip r:embed="rId6">
            <a:extLst>
              <a:ext uri="{96DAC541-7B7A-43D3-8B79-37D633B846F1}">
                <asvg:svgBlip xmlns="" xmlns:asvg="http://schemas.microsoft.com/office/drawing/2016/SVG/main" r:embed="rId7"/>
              </a:ext>
            </a:extLst>
          </a:blip>
          <a:stretch>
            <a:fillRect/>
          </a:stretch>
        </p:blipFill>
        <p:spPr>
          <a:xfrm>
            <a:off x="614323" y="8762694"/>
            <a:ext cx="522088" cy="874497"/>
          </a:xfrm>
          <a:prstGeom prst="rect">
            <a:avLst/>
          </a:prstGeom>
        </p:spPr>
      </p:pic>
      <p:sp>
        <p:nvSpPr>
          <p:cNvPr id="6" name="TextBox 5">
            <a:extLst>
              <a:ext uri="{FF2B5EF4-FFF2-40B4-BE49-F238E27FC236}">
                <a16:creationId xmlns="" xmlns:a16="http://schemas.microsoft.com/office/drawing/2014/main" id="{6B9FD6D6-5062-B210-EDC4-6EDE17433BE3}"/>
              </a:ext>
            </a:extLst>
          </p:cNvPr>
          <p:cNvSpPr txBox="1"/>
          <p:nvPr/>
        </p:nvSpPr>
        <p:spPr>
          <a:xfrm>
            <a:off x="1369812" y="8930331"/>
            <a:ext cx="2928633" cy="276999"/>
          </a:xfrm>
          <a:prstGeom prst="rect">
            <a:avLst/>
          </a:prstGeom>
          <a:noFill/>
        </p:spPr>
        <p:txBody>
          <a:bodyPr wrap="square" lIns="0" tIns="0" rIns="0" bIns="0" rtlCol="0" anchor="t" anchorCtr="0">
            <a:spAutoFit/>
          </a:bodyPr>
          <a:lstStyle/>
          <a:p>
            <a:pPr>
              <a:spcAft>
                <a:spcPts val="0"/>
              </a:spcAft>
            </a:pPr>
            <a:r>
              <a:rPr lang="ru-RU" sz="1800" b="1" dirty="0">
                <a:solidFill>
                  <a:schemeClr val="tx1">
                    <a:lumMod val="75000"/>
                  </a:schemeClr>
                </a:solidFill>
                <a:latin typeface="Golos Text" panose="020B0503020202020204" pitchFamily="34" charset="0"/>
                <a:ea typeface="Golos Text" panose="020B0503020202020204" pitchFamily="34" charset="0"/>
              </a:rPr>
              <a:t>8 (800) 222-22-22</a:t>
            </a:r>
          </a:p>
        </p:txBody>
      </p:sp>
      <p:sp>
        <p:nvSpPr>
          <p:cNvPr id="7" name="TextBox 6">
            <a:extLst>
              <a:ext uri="{FF2B5EF4-FFF2-40B4-BE49-F238E27FC236}">
                <a16:creationId xmlns="" xmlns:a16="http://schemas.microsoft.com/office/drawing/2014/main" id="{9D4142E1-FE67-82B5-E709-4634D9FEB5D8}"/>
              </a:ext>
            </a:extLst>
          </p:cNvPr>
          <p:cNvSpPr txBox="1"/>
          <p:nvPr/>
        </p:nvSpPr>
        <p:spPr>
          <a:xfrm>
            <a:off x="1369254" y="9224825"/>
            <a:ext cx="2928633" cy="276999"/>
          </a:xfrm>
          <a:prstGeom prst="rect">
            <a:avLst/>
          </a:prstGeom>
          <a:noFill/>
        </p:spPr>
        <p:txBody>
          <a:bodyPr wrap="square" lIns="0" tIns="0" rIns="0" bIns="0" rtlCol="0" anchor="t" anchorCtr="0">
            <a:spAutoFit/>
          </a:bodyPr>
          <a:lstStyle/>
          <a:p>
            <a:pPr>
              <a:spcAft>
                <a:spcPts val="0"/>
              </a:spcAft>
            </a:pPr>
            <a:r>
              <a:rPr lang="ru-RU" sz="900" dirty="0">
                <a:solidFill>
                  <a:schemeClr val="tx1">
                    <a:lumMod val="75000"/>
                  </a:schemeClr>
                </a:solidFill>
                <a:latin typeface="Golos Text" panose="020B0503020202020204" pitchFamily="34" charset="0"/>
                <a:ea typeface="Golos Text" panose="020B0503020202020204" pitchFamily="34" charset="0"/>
              </a:rPr>
              <a:t>Бесплатный многоканальный телефон </a:t>
            </a:r>
            <a:br>
              <a:rPr lang="ru-RU" sz="900" dirty="0">
                <a:solidFill>
                  <a:schemeClr val="tx1">
                    <a:lumMod val="75000"/>
                  </a:schemeClr>
                </a:solidFill>
                <a:latin typeface="Golos Text" panose="020B0503020202020204" pitchFamily="34" charset="0"/>
                <a:ea typeface="Golos Text" panose="020B0503020202020204" pitchFamily="34" charset="0"/>
              </a:rPr>
            </a:br>
            <a:r>
              <a:rPr lang="ru-RU" sz="900" dirty="0">
                <a:solidFill>
                  <a:schemeClr val="tx1">
                    <a:lumMod val="75000"/>
                  </a:schemeClr>
                </a:solidFill>
                <a:latin typeface="Golos Text" panose="020B0503020202020204" pitchFamily="34" charset="0"/>
                <a:ea typeface="Golos Text" panose="020B0503020202020204" pitchFamily="34" charset="0"/>
              </a:rPr>
              <a:t>контакт-центра ФНС России</a:t>
            </a:r>
          </a:p>
        </p:txBody>
      </p:sp>
      <p:sp>
        <p:nvSpPr>
          <p:cNvPr id="13" name="TextBox 12">
            <a:extLst>
              <a:ext uri="{FF2B5EF4-FFF2-40B4-BE49-F238E27FC236}">
                <a16:creationId xmlns="" xmlns:a16="http://schemas.microsoft.com/office/drawing/2014/main" id="{C4C0EC3E-E116-F1AB-2A0F-4D3DBD7AA0C0}"/>
              </a:ext>
            </a:extLst>
          </p:cNvPr>
          <p:cNvSpPr txBox="1"/>
          <p:nvPr/>
        </p:nvSpPr>
        <p:spPr>
          <a:xfrm>
            <a:off x="143252" y="1171419"/>
            <a:ext cx="3285747" cy="1314053"/>
          </a:xfrm>
          <a:prstGeom prst="roundRect">
            <a:avLst>
              <a:gd name="adj" fmla="val 50000"/>
            </a:avLst>
          </a:prstGeom>
          <a:solidFill>
            <a:schemeClr val="accent5">
              <a:lumMod val="20000"/>
              <a:lumOff val="80000"/>
            </a:schemeClr>
          </a:solidFill>
        </p:spPr>
        <p:txBody>
          <a:bodyPr wrap="square" tIns="36000" bIns="36000">
            <a:spAutoFit/>
          </a:bodyPr>
          <a:lstStyle/>
          <a:p>
            <a:r>
              <a:rPr lang="ru-RU" sz="1400" b="1" dirty="0"/>
              <a:t>О выплате зарплаты «в конверте» можно анонимно сообщить по телефону «горячей линии» налоговой службы</a:t>
            </a:r>
            <a:endParaRPr lang="ru-RU" sz="1400" dirty="0"/>
          </a:p>
        </p:txBody>
      </p:sp>
      <p:cxnSp>
        <p:nvCxnSpPr>
          <p:cNvPr id="11" name="Straight Connector 10">
            <a:extLst>
              <a:ext uri="{FF2B5EF4-FFF2-40B4-BE49-F238E27FC236}">
                <a16:creationId xmlns="" xmlns:a16="http://schemas.microsoft.com/office/drawing/2014/main" id="{F3AE652B-042C-D873-9C8C-D4370BAAFF3C}"/>
              </a:ext>
            </a:extLst>
          </p:cNvPr>
          <p:cNvCxnSpPr/>
          <p:nvPr/>
        </p:nvCxnSpPr>
        <p:spPr>
          <a:xfrm>
            <a:off x="549274" y="8366175"/>
            <a:ext cx="5759450" cy="0"/>
          </a:xfrm>
          <a:prstGeom prst="line">
            <a:avLst/>
          </a:prstGeom>
          <a:ln>
            <a:solidFill>
              <a:srgbClr val="00B0F0"/>
            </a:solidFill>
            <a:prstDash val="lgDash"/>
          </a:ln>
        </p:spPr>
        <p:style>
          <a:lnRef idx="1">
            <a:schemeClr val="accent1"/>
          </a:lnRef>
          <a:fillRef idx="0">
            <a:schemeClr val="accent1"/>
          </a:fillRef>
          <a:effectRef idx="0">
            <a:schemeClr val="accent1"/>
          </a:effectRef>
          <a:fontRef idx="minor">
            <a:schemeClr val="tx1"/>
          </a:fontRef>
        </p:style>
      </p:cxnSp>
      <p:sp>
        <p:nvSpPr>
          <p:cNvPr id="14" name="Rectangle 2"/>
          <p:cNvSpPr>
            <a:spLocks noChangeArrowheads="1"/>
          </p:cNvSpPr>
          <p:nvPr/>
        </p:nvSpPr>
        <p:spPr bwMode="auto">
          <a:xfrm>
            <a:off x="438150" y="3001371"/>
            <a:ext cx="6238875" cy="5212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indent="450215" algn="just">
              <a:lnSpc>
                <a:spcPct val="115000"/>
              </a:lnSpc>
              <a:spcAft>
                <a:spcPts val="0"/>
              </a:spcAft>
            </a:pPr>
            <a:endParaRPr lang="ru-RU" sz="1300" dirty="0" smtClean="0"/>
          </a:p>
          <a:p>
            <a:pPr indent="450215" algn="just">
              <a:lnSpc>
                <a:spcPct val="115000"/>
              </a:lnSpc>
              <a:spcAft>
                <a:spcPts val="0"/>
              </a:spcAft>
            </a:pPr>
            <a:r>
              <a:rPr lang="ru-RU" sz="1300" dirty="0" smtClean="0"/>
              <a:t>	</a:t>
            </a:r>
            <a:r>
              <a:rPr lang="ru-RU" sz="1200" dirty="0">
                <a:latin typeface="Arial"/>
                <a:ea typeface="Times New Roman"/>
                <a:cs typeface="Times New Roman"/>
              </a:rPr>
              <a:t>В Управлении Федеральной налоговой службы по Приморскому краю круглосуточно в режиме автоответчика работает телефон «горячей линии» </a:t>
            </a:r>
            <a:r>
              <a:rPr lang="ru-RU" sz="1200" b="1" dirty="0">
                <a:latin typeface="Arial"/>
                <a:ea typeface="Times New Roman"/>
                <a:cs typeface="Times New Roman"/>
              </a:rPr>
              <a:t>8 (423) 241-13-51</a:t>
            </a:r>
            <a:r>
              <a:rPr lang="ru-RU" sz="1200" dirty="0">
                <a:latin typeface="Arial"/>
                <a:ea typeface="Times New Roman"/>
                <a:cs typeface="Times New Roman"/>
              </a:rPr>
              <a:t>, по которому любой гражданин может сообщить о фактах неформальной занятости или выплаты «серой» заработной платы организациями и индивидуальными предпринимателями. </a:t>
            </a:r>
            <a:endParaRPr lang="ru-RU" sz="1050" dirty="0">
              <a:ea typeface="Calibri"/>
              <a:cs typeface="Times New Roman"/>
            </a:endParaRPr>
          </a:p>
          <a:p>
            <a:pPr indent="450215" algn="just">
              <a:lnSpc>
                <a:spcPct val="115000"/>
              </a:lnSpc>
              <a:spcAft>
                <a:spcPts val="0"/>
              </a:spcAft>
            </a:pPr>
            <a:r>
              <a:rPr lang="ru-RU" sz="1200" dirty="0">
                <a:latin typeface="Arial"/>
                <a:ea typeface="Times New Roman"/>
                <a:cs typeface="Times New Roman"/>
              </a:rPr>
              <a:t>Телефон «горячей линии» - это канал обратной связи от граждан, созданный в целях выявления и оперативного реагирования на возможные проявления неформальной занятости, уклонение работодателей от официального оформления трудовых отношений с работниками и применения скрытых схем выплаты заработной платы «в конвертах».</a:t>
            </a:r>
            <a:endParaRPr lang="ru-RU" sz="1050" dirty="0">
              <a:ea typeface="Calibri"/>
              <a:cs typeface="Times New Roman"/>
            </a:endParaRPr>
          </a:p>
          <a:p>
            <a:pPr indent="450215" algn="just">
              <a:lnSpc>
                <a:spcPct val="115000"/>
              </a:lnSpc>
              <a:spcAft>
                <a:spcPts val="0"/>
              </a:spcAft>
            </a:pPr>
            <a:r>
              <a:rPr lang="ru-RU" sz="1200" dirty="0">
                <a:latin typeface="Arial"/>
                <a:ea typeface="Times New Roman"/>
                <a:cs typeface="Times New Roman"/>
              </a:rPr>
              <a:t>Неформальная занятость только на первый взгляд может показаться самым оптимальным способом получения дохода. Однако работник не всегда задумывается, что неофициальная трудовая деятельность «лишает» его заслуженного пенсионного обеспечения, оплаты больничных листов, отпускных, выходных пособий при увольнении, и даже получения кредитных продуктов у банков. Кроме того, получая серую зарплату, гражданин лишает себя права на получение налогового вычета при покупке недвижимости, получения платных медицинских услуг, обучения на договорной основе и других преференций.</a:t>
            </a:r>
            <a:endParaRPr lang="ru-RU" sz="1050" dirty="0">
              <a:ea typeface="Calibri"/>
              <a:cs typeface="Times New Roman"/>
            </a:endParaRPr>
          </a:p>
          <a:p>
            <a:pPr indent="450215" algn="just">
              <a:lnSpc>
                <a:spcPct val="115000"/>
              </a:lnSpc>
              <a:spcAft>
                <a:spcPts val="0"/>
              </a:spcAft>
            </a:pPr>
            <a:r>
              <a:rPr lang="ru-RU" sz="1200" dirty="0">
                <a:latin typeface="Arial"/>
                <a:ea typeface="Times New Roman"/>
                <a:cs typeface="Times New Roman"/>
              </a:rPr>
              <a:t>Напомним, телефон «горячей линии» работает круглосуточно в режиме автоответчика. Обратиться гражданин может анонимно. При этом, у него должны быть сведения об том, где выплачивается зарплата «в конверте»: наименование и место расположения организации.</a:t>
            </a:r>
            <a:endParaRPr lang="ru-RU" sz="1050" dirty="0">
              <a:ea typeface="Calibri"/>
              <a:cs typeface="Times New Roman"/>
            </a:endParaRPr>
          </a:p>
          <a:p>
            <a:pPr algn="just" hangingPunct="0"/>
            <a:r>
              <a:rPr lang="ru-RU" sz="1300" dirty="0" smtClean="0">
                <a:latin typeface="Arial Unicode MS" pitchFamily="34" charset="-128"/>
                <a:ea typeface="Arial Unicode MS" pitchFamily="34" charset="-128"/>
                <a:cs typeface="Arial Unicode MS" pitchFamily="34" charset="-128"/>
              </a:rPr>
              <a:t>           </a:t>
            </a:r>
            <a:endParaRPr lang="ru-RU" sz="1300" dirty="0">
              <a:latin typeface="Arial Unicode MS" pitchFamily="34" charset="-128"/>
              <a:ea typeface="Arial Unicode MS" pitchFamily="34" charset="-128"/>
              <a:cs typeface="Arial Unicode MS" pitchFamily="34" charset="-128"/>
            </a:endParaRPr>
          </a:p>
        </p:txBody>
      </p:sp>
      <p:pic>
        <p:nvPicPr>
          <p:cNvPr id="8"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81228" y="8609695"/>
            <a:ext cx="1027496" cy="102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5491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252</TotalTime>
  <Words>27</Words>
  <Application>Microsoft Office PowerPoint</Application>
  <PresentationFormat>Лист A4 (210x297 мм)</PresentationFormat>
  <Paragraphs>10</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Office Theme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Hamlet Markarian</dc:creator>
  <cp:lastModifiedBy>Ким Оксана Витальевна</cp:lastModifiedBy>
  <cp:revision>26</cp:revision>
  <cp:lastPrinted>2023-04-16T23:58:19Z</cp:lastPrinted>
  <dcterms:created xsi:type="dcterms:W3CDTF">2023-03-21T12:09:25Z</dcterms:created>
  <dcterms:modified xsi:type="dcterms:W3CDTF">2023-07-26T00:59:49Z</dcterms:modified>
</cp:coreProperties>
</file>